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61" r:id="rId4"/>
    <p:sldId id="265" r:id="rId5"/>
    <p:sldId id="267" r:id="rId6"/>
    <p:sldId id="266" r:id="rId7"/>
    <p:sldId id="257" r:id="rId8"/>
    <p:sldId id="268" r:id="rId9"/>
    <p:sldId id="258" r:id="rId10"/>
    <p:sldId id="262" r:id="rId11"/>
    <p:sldId id="259" r:id="rId1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D33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9" d="100"/>
          <a:sy n="79" d="100"/>
        </p:scale>
        <p:origin x="-111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4C67F-943F-4FFA-A227-BF61B973B41D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0F647-0922-413B-9CF0-9E12563823BC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56919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0F647-0922-413B-9CF0-9E12563823BC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155E6-02DC-451C-BB7D-16139032C6C2}" type="datetimeFigureOut">
              <a:rPr lang="fr-FR" smtClean="0"/>
              <a:pPr/>
              <a:t>19/10/2013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7D15-F4BB-40C9-95C2-6E75C7EBA3B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Médecin de santé publique dans les agences et administrations de l’état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3143248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Aperçus sur la trajectoire d'un métier de la santé publique</a:t>
            </a:r>
          </a:p>
          <a:p>
            <a:endParaRPr lang="fr-FR" dirty="0" smtClean="0"/>
          </a:p>
          <a:p>
            <a:r>
              <a:rPr lang="fr-FR" dirty="0" smtClean="0"/>
              <a:t>Congrès SFSP ADELF - 18 octobre 2013</a:t>
            </a:r>
          </a:p>
          <a:p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763688" y="542926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Maryse Simonet</a:t>
            </a:r>
          </a:p>
          <a:p>
            <a:pPr algn="ctr"/>
            <a:r>
              <a:rPr lang="fr-FR" b="1" dirty="0" smtClean="0"/>
              <a:t>AMISP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229200"/>
            <a:ext cx="2321966" cy="9996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974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80728"/>
          </a:xfrm>
        </p:spPr>
        <p:txBody>
          <a:bodyPr/>
          <a:lstStyle/>
          <a:p>
            <a:r>
              <a:rPr lang="fr-FR" dirty="0" smtClean="0"/>
              <a:t>Questions et propositions </a:t>
            </a:r>
            <a:r>
              <a:rPr lang="fr-FR" sz="3200" dirty="0" smtClean="0"/>
              <a:t>2/2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980728"/>
            <a:ext cx="8715436" cy="5734420"/>
          </a:xfrm>
        </p:spPr>
        <p:txBody>
          <a:bodyPr>
            <a:normAutofit/>
          </a:bodyPr>
          <a:lstStyle/>
          <a:p>
            <a:pPr algn="just"/>
            <a:r>
              <a:rPr lang="fr-FR" sz="2400" b="1" dirty="0" smtClean="0">
                <a:solidFill>
                  <a:srgbClr val="FFFF00"/>
                </a:solidFill>
              </a:rPr>
              <a:t>Travailler ensemble… s’articuler à partir d’identités professionnelles non menacées: </a:t>
            </a:r>
            <a:r>
              <a:rPr lang="fr-FR" sz="2400" dirty="0" smtClean="0"/>
              <a:t>Collaboration médecins généralistes et médecins des ARS pour décliner les politiques de santé publique (session A 3 du jeudi 17/10/13)</a:t>
            </a:r>
            <a:r>
              <a:rPr lang="fr-FR" sz="2400" dirty="0" smtClean="0">
                <a:sym typeface="Wingdings" pitchFamily="2" charset="2"/>
              </a:rPr>
              <a:t>  </a:t>
            </a:r>
            <a:r>
              <a:rPr lang="fr-FR" sz="2400" dirty="0" smtClean="0"/>
              <a:t> </a:t>
            </a:r>
            <a:r>
              <a:rPr lang="fr-FR" sz="2400" dirty="0" smtClean="0">
                <a:solidFill>
                  <a:srgbClr val="FFFF00"/>
                </a:solidFill>
              </a:rPr>
              <a:t>qui contribue et qui est spécialisé en santé publique? </a:t>
            </a:r>
          </a:p>
          <a:p>
            <a:pPr algn="just">
              <a:buNone/>
            </a:pPr>
            <a:endParaRPr lang="fr-FR" sz="2400" dirty="0" smtClean="0"/>
          </a:p>
          <a:p>
            <a:pPr algn="just"/>
            <a:r>
              <a:rPr lang="fr-FR" sz="2600" dirty="0" smtClean="0">
                <a:solidFill>
                  <a:srgbClr val="FFFF00"/>
                </a:solidFill>
              </a:rPr>
              <a:t>un parcours métier de médecin de santé publique revisité</a:t>
            </a:r>
          </a:p>
          <a:p>
            <a:pPr algn="just">
              <a:buNone/>
            </a:pPr>
            <a:endParaRPr lang="fr-FR" sz="2600" dirty="0" smtClean="0">
              <a:solidFill>
                <a:srgbClr val="FFFF00"/>
              </a:solidFill>
            </a:endParaRPr>
          </a:p>
          <a:p>
            <a:pPr lvl="0"/>
            <a:r>
              <a:rPr lang="fr-FR" sz="2600" dirty="0" smtClean="0"/>
              <a:t>Dans le </a:t>
            </a:r>
            <a:r>
              <a:rPr lang="fr-FR" sz="2600" dirty="0" smtClean="0">
                <a:solidFill>
                  <a:srgbClr val="FFFF00"/>
                </a:solidFill>
              </a:rPr>
              <a:t>DPC: les fonctions régaliennes-responsabilités &amp; adaptation au poste versus évolution de carrière ou posture d’expert de santé publique… qui choisit?</a:t>
            </a:r>
            <a:br>
              <a:rPr lang="fr-FR" sz="2600" dirty="0" smtClean="0">
                <a:solidFill>
                  <a:srgbClr val="FFFF00"/>
                </a:solidFill>
              </a:rPr>
            </a:br>
            <a:r>
              <a:rPr lang="fr-FR" sz="2600" dirty="0" smtClean="0"/>
              <a:t>Deux </a:t>
            </a:r>
            <a:r>
              <a:rPr lang="fr-FR" sz="2600" dirty="0" err="1" smtClean="0"/>
              <a:t>ODPCs</a:t>
            </a:r>
            <a:r>
              <a:rPr lang="fr-FR" sz="2600" dirty="0" smtClean="0"/>
              <a:t> pour la journée de l’AMISP du 5/11/13 : EHESP et SFSP					</a:t>
            </a:r>
            <a:r>
              <a:rPr lang="fr-FR" sz="2800" dirty="0" smtClean="0"/>
              <a:t>….. WWW.amisp.fr</a:t>
            </a:r>
          </a:p>
          <a:p>
            <a:endParaRPr lang="fr-FR" sz="26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ransition advTm="3210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836712"/>
            <a:ext cx="8622130" cy="566412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sz="3600" dirty="0" smtClean="0"/>
              <a:t>    </a:t>
            </a:r>
            <a:r>
              <a:rPr lang="fr-FR" sz="4000" dirty="0" smtClean="0"/>
              <a:t>Il est nécessaire que les enjeux de santé publique soient correctement appréhendés, à travers </a:t>
            </a:r>
            <a:r>
              <a:rPr lang="fr-FR" sz="4000" dirty="0" smtClean="0">
                <a:solidFill>
                  <a:srgbClr val="FFFF00"/>
                </a:solidFill>
              </a:rPr>
              <a:t>le prisme de l’autorité technique </a:t>
            </a:r>
            <a:r>
              <a:rPr lang="fr-FR" sz="4000" dirty="0" smtClean="0"/>
              <a:t>et en dehors des pressions politiques et des intérêts particuliers, dans un premier temps. </a:t>
            </a:r>
          </a:p>
          <a:p>
            <a:pPr>
              <a:buNone/>
            </a:pPr>
            <a:r>
              <a:rPr lang="fr-FR" sz="4000" dirty="0" smtClean="0"/>
              <a:t>	Il est nécessaire d’</a:t>
            </a:r>
            <a:r>
              <a:rPr lang="fr-FR" sz="4000" dirty="0" smtClean="0">
                <a:solidFill>
                  <a:srgbClr val="FFFF00"/>
                </a:solidFill>
              </a:rPr>
              <a:t>oser le terme « compétences médicales de santé publique », dans un ministère de la santé, voire celui de  « leadership professionnel en santé publique »</a:t>
            </a:r>
            <a:r>
              <a:rPr lang="fr-FR" sz="4000" dirty="0" smtClean="0"/>
              <a:t>, tant pour ce qui concerne les réflexions stratégiques initiales que la subséquente adaptation au possible</a:t>
            </a:r>
            <a:r>
              <a:rPr lang="fr-FR" sz="3600" dirty="0" smtClean="0"/>
              <a:t>.</a:t>
            </a:r>
          </a:p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r>
              <a:rPr lang="fr-FR" sz="4000" b="1" dirty="0" smtClean="0">
                <a:solidFill>
                  <a:srgbClr val="FFFF00"/>
                </a:solidFill>
              </a:rPr>
              <a:t>Pour qu'un métier soit reconnu, </a:t>
            </a:r>
          </a:p>
          <a:p>
            <a:pPr algn="ctr">
              <a:buNone/>
            </a:pPr>
            <a:r>
              <a:rPr lang="fr-FR" sz="4000" b="1" dirty="0" smtClean="0">
                <a:solidFill>
                  <a:srgbClr val="FFFF00"/>
                </a:solidFill>
              </a:rPr>
              <a:t>il faut que ses savoirs le soient</a:t>
            </a:r>
            <a:r>
              <a:rPr lang="fr-FR" b="1" dirty="0" smtClean="0"/>
              <a:t> </a:t>
            </a:r>
          </a:p>
          <a:p>
            <a:pPr algn="ctr">
              <a:buNone/>
            </a:pPr>
            <a:endParaRPr lang="fr-FR" b="1" dirty="0" smtClean="0"/>
          </a:p>
        </p:txBody>
      </p:sp>
    </p:spTree>
  </p:cSld>
  <p:clrMapOvr>
    <a:masterClrMapping/>
  </p:clrMapOvr>
  <p:transition advTm="5308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252520" cy="119675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Missions des MISP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692696"/>
            <a:ext cx="8822214" cy="587957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fr-FR" sz="4200" b="1" dirty="0" smtClean="0">
                <a:solidFill>
                  <a:srgbClr val="FFFF00"/>
                </a:solidFill>
              </a:rPr>
              <a:t>Circ. DGS/DAGPB/MSD n° 99-339 du 11 /06/99</a:t>
            </a:r>
            <a:r>
              <a:rPr lang="fr-FR" b="1" dirty="0" smtClean="0">
                <a:solidFill>
                  <a:srgbClr val="FFFF00"/>
                </a:solidFill>
              </a:rPr>
              <a:t>  </a:t>
            </a:r>
            <a:r>
              <a:rPr lang="fr-FR" sz="4300" b="1" dirty="0" smtClean="0">
                <a:solidFill>
                  <a:srgbClr val="FFFF00"/>
                </a:solidFill>
              </a:rPr>
              <a:t>relative aux missions des MISP</a:t>
            </a:r>
          </a:p>
          <a:p>
            <a:pPr algn="ctr">
              <a:buNone/>
            </a:pPr>
            <a:endParaRPr lang="fr-FR" b="1" dirty="0" smtClean="0"/>
          </a:p>
          <a:p>
            <a:pPr algn="ctr">
              <a:buNone/>
            </a:pPr>
            <a:r>
              <a:rPr lang="fr-FR" sz="4300" b="1" u="sng" dirty="0" smtClean="0">
                <a:solidFill>
                  <a:srgbClr val="FFFF00"/>
                </a:solidFill>
              </a:rPr>
              <a:t>Animer les politiques de santé, contribuer à leur contrôle et évaluation </a:t>
            </a:r>
          </a:p>
          <a:p>
            <a:pPr algn="just">
              <a:buFontTx/>
              <a:buChar char="-"/>
            </a:pPr>
            <a:r>
              <a:rPr lang="fr-FR" sz="4200" b="1" dirty="0" smtClean="0">
                <a:solidFill>
                  <a:srgbClr val="FFFF00"/>
                </a:solidFill>
              </a:rPr>
              <a:t>rôle d'expertise et de conseil ; élaboration </a:t>
            </a:r>
            <a:r>
              <a:rPr lang="fr-FR" sz="4200" dirty="0" smtClean="0"/>
              <a:t>des programmes,  </a:t>
            </a:r>
            <a:r>
              <a:rPr lang="fr-FR" sz="4200" b="1" dirty="0" smtClean="0">
                <a:solidFill>
                  <a:srgbClr val="FFFF00"/>
                </a:solidFill>
              </a:rPr>
              <a:t>participation</a:t>
            </a:r>
            <a:r>
              <a:rPr lang="fr-FR" sz="4200" dirty="0" smtClean="0"/>
              <a:t> à la conduite des politiques d'offres de soins, aux travaux de conception et d'organisation du recueil des informations sanitaires , </a:t>
            </a:r>
          </a:p>
          <a:p>
            <a:pPr algn="just">
              <a:buFontTx/>
              <a:buChar char="-"/>
            </a:pPr>
            <a:endParaRPr lang="fr-FR" dirty="0" smtClean="0"/>
          </a:p>
          <a:p>
            <a:pPr algn="just">
              <a:buFontTx/>
              <a:buChar char="-"/>
            </a:pPr>
            <a:r>
              <a:rPr lang="fr-FR" sz="4200" b="1" dirty="0" smtClean="0">
                <a:solidFill>
                  <a:srgbClr val="FFFF00"/>
                </a:solidFill>
              </a:rPr>
              <a:t>regard de professionnel de santé </a:t>
            </a:r>
            <a:r>
              <a:rPr lang="fr-FR" sz="4200" dirty="0" smtClean="0"/>
              <a:t>à l'élaboration des mesures </a:t>
            </a:r>
            <a:r>
              <a:rPr lang="fr-FR" sz="4200" dirty="0" smtClean="0">
                <a:solidFill>
                  <a:srgbClr val="FFFF00"/>
                </a:solidFill>
              </a:rPr>
              <a:t>législatives et réglementaires </a:t>
            </a:r>
            <a:r>
              <a:rPr lang="fr-FR" sz="4200" dirty="0" smtClean="0"/>
              <a:t>du domaine sanitaire). ….</a:t>
            </a:r>
            <a:r>
              <a:rPr lang="fr-FR" sz="4200" b="1" dirty="0" smtClean="0">
                <a:solidFill>
                  <a:srgbClr val="FFFF00"/>
                </a:solidFill>
              </a:rPr>
              <a:t>des vacations de médecins </a:t>
            </a:r>
            <a:r>
              <a:rPr lang="fr-FR" sz="4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peuvent, dès maintenant, être dégagées pour assurer les </a:t>
            </a:r>
            <a:r>
              <a:rPr lang="fr-FR" sz="4200" b="1" dirty="0" smtClean="0">
                <a:solidFill>
                  <a:srgbClr val="FFFF00"/>
                </a:solidFill>
              </a:rPr>
              <a:t>tâches médicales à approche individuelle</a:t>
            </a:r>
            <a:endParaRPr lang="fr-FR" sz="4200" dirty="0" smtClean="0">
              <a:solidFill>
                <a:srgbClr val="FFFF00"/>
              </a:solidFill>
            </a:endParaRPr>
          </a:p>
          <a:p>
            <a:pPr algn="just">
              <a:buFontTx/>
              <a:buChar char="-"/>
            </a:pPr>
            <a:endParaRPr lang="fr-FR" dirty="0" smtClean="0"/>
          </a:p>
          <a:p>
            <a:pPr algn="just">
              <a:buFontTx/>
              <a:buChar char="-"/>
            </a:pPr>
            <a:r>
              <a:rPr lang="fr-FR" sz="4300" b="1" dirty="0" smtClean="0">
                <a:solidFill>
                  <a:srgbClr val="FFFF00"/>
                </a:solidFill>
              </a:rPr>
              <a:t>animation d'une politique globale de santé, contrôle </a:t>
            </a:r>
            <a:r>
              <a:rPr lang="fr-FR" sz="3800" dirty="0" smtClean="0"/>
              <a:t>du bon fonctionnement </a:t>
            </a:r>
            <a:r>
              <a:rPr lang="fr-FR" dirty="0" smtClean="0"/>
              <a:t>..</a:t>
            </a:r>
            <a:r>
              <a:rPr lang="fr-FR" sz="4300" b="1" dirty="0" smtClean="0">
                <a:solidFill>
                  <a:srgbClr val="FFFF00"/>
                </a:solidFill>
              </a:rPr>
              <a:t>sécurité sanitaire</a:t>
            </a:r>
          </a:p>
          <a:p>
            <a:pPr algn="ctr">
              <a:buNone/>
            </a:pPr>
            <a:endParaRPr lang="fr-FR" b="1" dirty="0" smtClean="0">
              <a:solidFill>
                <a:srgbClr val="ED33E0"/>
              </a:solidFill>
            </a:endParaRPr>
          </a:p>
          <a:p>
            <a:pPr algn="ctr">
              <a:buNone/>
            </a:pPr>
            <a:r>
              <a:rPr lang="fr-FR" sz="4300" b="1" u="sng" dirty="0" smtClean="0">
                <a:solidFill>
                  <a:srgbClr val="FFFF00"/>
                </a:solidFill>
              </a:rPr>
              <a:t>En administration centrale comme en services déconcentrés</a:t>
            </a:r>
            <a:r>
              <a:rPr lang="fr-FR" dirty="0" smtClean="0"/>
              <a:t>:</a:t>
            </a:r>
          </a:p>
          <a:p>
            <a:pPr lvl="1" algn="just"/>
            <a:r>
              <a:rPr lang="fr-FR" sz="3800" dirty="0" smtClean="0"/>
              <a:t>développent des activités </a:t>
            </a:r>
            <a:r>
              <a:rPr lang="fr-FR" sz="3800" b="1" dirty="0" smtClean="0">
                <a:solidFill>
                  <a:srgbClr val="FFFF00"/>
                </a:solidFill>
              </a:rPr>
              <a:t>d'évaluation, d'enseignement et de recherche</a:t>
            </a:r>
          </a:p>
          <a:p>
            <a:pPr lvl="1" algn="just"/>
            <a:r>
              <a:rPr lang="fr-FR" sz="3800" dirty="0" smtClean="0"/>
              <a:t>peuvent comme les agents de catégorie A des autres corps,</a:t>
            </a:r>
            <a:r>
              <a:rPr lang="fr-FR" sz="3800" b="1" dirty="0" smtClean="0"/>
              <a:t> </a:t>
            </a:r>
            <a:r>
              <a:rPr lang="fr-FR" sz="3800" b="1" dirty="0" smtClean="0">
                <a:solidFill>
                  <a:srgbClr val="FFFF00"/>
                </a:solidFill>
              </a:rPr>
              <a:t>diriger </a:t>
            </a:r>
            <a:r>
              <a:rPr lang="fr-FR" sz="3800" dirty="0" smtClean="0"/>
              <a:t>un service ou un pôle ou être détachés sur un emploi de directeur adjoint, secrétaire général, directeur départemental ou régional.</a:t>
            </a:r>
          </a:p>
          <a:p>
            <a:pPr>
              <a:buNone/>
            </a:pPr>
            <a:endParaRPr lang="fr-FR" sz="3800" dirty="0"/>
          </a:p>
        </p:txBody>
      </p:sp>
    </p:spTree>
  </p:cSld>
  <p:clrMapOvr>
    <a:masterClrMapping/>
  </p:clrMapOvr>
  <p:transition advTm="64397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Un métier en difficulté démographique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84784"/>
            <a:ext cx="8229600" cy="4969981"/>
          </a:xfrm>
        </p:spPr>
        <p:txBody>
          <a:bodyPr>
            <a:normAutofit/>
          </a:bodyPr>
          <a:lstStyle/>
          <a:p>
            <a:pPr algn="just"/>
            <a:r>
              <a:rPr lang="fr-FR" sz="3600" dirty="0" smtClean="0"/>
              <a:t>Le corps des MISP: environ </a:t>
            </a:r>
            <a:r>
              <a:rPr lang="fr-FR" sz="3600" u="sng" dirty="0" smtClean="0"/>
              <a:t>600</a:t>
            </a:r>
            <a:r>
              <a:rPr lang="fr-FR" sz="2800" dirty="0" smtClean="0"/>
              <a:t> </a:t>
            </a:r>
            <a:br>
              <a:rPr lang="fr-FR" sz="2800" dirty="0" smtClean="0"/>
            </a:br>
            <a:r>
              <a:rPr lang="fr-FR" sz="2800" dirty="0" smtClean="0"/>
              <a:t>55 ans et plus = 54 % de l’effectif des MISP.</a:t>
            </a:r>
          </a:p>
          <a:p>
            <a:pPr lvl="1" algn="just"/>
            <a:r>
              <a:rPr lang="fr-FR" sz="2000" dirty="0" smtClean="0">
                <a:solidFill>
                  <a:srgbClr val="FFFF00"/>
                </a:solidFill>
              </a:rPr>
              <a:t>31/12/12</a:t>
            </a:r>
            <a:r>
              <a:rPr lang="fr-FR" sz="3200" dirty="0" smtClean="0">
                <a:solidFill>
                  <a:srgbClr val="FFFF00"/>
                </a:solidFill>
              </a:rPr>
              <a:t> : 543 dans les ministères sociaux </a:t>
            </a:r>
            <a:r>
              <a:rPr lang="fr-FR" sz="2000" dirty="0" smtClean="0"/>
              <a:t>dont </a:t>
            </a:r>
            <a:r>
              <a:rPr lang="fr-FR" dirty="0" smtClean="0">
                <a:solidFill>
                  <a:srgbClr val="FFFF00"/>
                </a:solidFill>
              </a:rPr>
              <a:t>61 % sont « en fonction » en ARS  </a:t>
            </a:r>
            <a:r>
              <a:rPr lang="fr-FR" dirty="0" smtClean="0"/>
              <a:t>compte tenu des détachements et disponibilités</a:t>
            </a:r>
            <a:r>
              <a:rPr lang="fr-FR" sz="2000" dirty="0" smtClean="0"/>
              <a:t>. </a:t>
            </a:r>
          </a:p>
          <a:p>
            <a:pPr lvl="2"/>
            <a:endParaRPr lang="fr-FR" sz="2000" dirty="0" smtClean="0"/>
          </a:p>
          <a:p>
            <a:pPr algn="just"/>
            <a:r>
              <a:rPr lang="fr-FR" sz="2800" dirty="0" smtClean="0"/>
              <a:t>Période 2013-</a:t>
            </a:r>
            <a:r>
              <a:rPr lang="fr-FR" sz="2800" dirty="0" smtClean="0">
                <a:solidFill>
                  <a:srgbClr val="FFFF00"/>
                </a:solidFill>
              </a:rPr>
              <a:t>2017</a:t>
            </a:r>
            <a:r>
              <a:rPr lang="fr-FR" sz="2800" dirty="0" smtClean="0"/>
              <a:t>, en cumulé ~ </a:t>
            </a:r>
            <a:r>
              <a:rPr lang="fr-FR" sz="2800" u="sng" dirty="0" smtClean="0">
                <a:solidFill>
                  <a:srgbClr val="FFFF00"/>
                </a:solidFill>
              </a:rPr>
              <a:t>1/3 </a:t>
            </a:r>
            <a:r>
              <a:rPr lang="fr-FR" sz="2800" dirty="0" smtClean="0">
                <a:solidFill>
                  <a:srgbClr val="FFFF00"/>
                </a:solidFill>
              </a:rPr>
              <a:t> </a:t>
            </a:r>
            <a:r>
              <a:rPr lang="fr-FR" sz="2800" dirty="0" smtClean="0"/>
              <a:t>susceptibles de faire valoir leurs droits à la </a:t>
            </a:r>
            <a:r>
              <a:rPr lang="fr-FR" sz="2800" dirty="0" smtClean="0">
                <a:solidFill>
                  <a:srgbClr val="FFFF00"/>
                </a:solidFill>
              </a:rPr>
              <a:t>retraite</a:t>
            </a:r>
            <a:r>
              <a:rPr lang="fr-FR" sz="2800" dirty="0" smtClean="0"/>
              <a:t> à l’âge de 62 ans</a:t>
            </a:r>
          </a:p>
          <a:p>
            <a:r>
              <a:rPr lang="fr-FR" dirty="0" smtClean="0"/>
              <a:t>Renouvellement faible</a:t>
            </a:r>
            <a:endParaRPr lang="fr-FR" dirty="0"/>
          </a:p>
        </p:txBody>
      </p:sp>
    </p:spTree>
  </p:cSld>
  <p:clrMapOvr>
    <a:masterClrMapping/>
  </p:clrMapOvr>
  <p:transition advTm="4716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857232"/>
            <a:ext cx="8856984" cy="12969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Eléments de trajectoire avant 1999*</a:t>
            </a:r>
            <a:br>
              <a:rPr lang="fr-FR" dirty="0" smtClean="0"/>
            </a:br>
            <a:r>
              <a:rPr lang="fr-FR" sz="2800" b="1" dirty="0" smtClean="0">
                <a:solidFill>
                  <a:srgbClr val="FFFF00"/>
                </a:solidFill>
              </a:rPr>
              <a:t> Médecins de santé publique/ P.</a:t>
            </a:r>
            <a:r>
              <a:rPr lang="fr-FR" sz="2800" b="1" dirty="0" err="1" smtClean="0">
                <a:solidFill>
                  <a:srgbClr val="FFFF00"/>
                </a:solidFill>
              </a:rPr>
              <a:t>H.Bréchat</a:t>
            </a:r>
            <a:r>
              <a:rPr lang="fr-FR" sz="2800" b="1" dirty="0" smtClean="0">
                <a:solidFill>
                  <a:srgbClr val="FFFF00"/>
                </a:solidFill>
              </a:rPr>
              <a:t>, </a:t>
            </a:r>
            <a:r>
              <a:rPr lang="fr-FR" sz="2800" b="1" dirty="0" err="1" smtClean="0">
                <a:solidFill>
                  <a:srgbClr val="FFFF00"/>
                </a:solidFill>
              </a:rPr>
              <a:t>E.Salines</a:t>
            </a:r>
            <a:r>
              <a:rPr lang="fr-FR" sz="2800" b="1" dirty="0" smtClean="0">
                <a:solidFill>
                  <a:srgbClr val="FFFF00"/>
                </a:solidFill>
              </a:rPr>
              <a:t>, C </a:t>
            </a:r>
            <a:r>
              <a:rPr lang="fr-FR" sz="2800" b="1" dirty="0" err="1" smtClean="0">
                <a:solidFill>
                  <a:srgbClr val="FFFF00"/>
                </a:solidFill>
              </a:rPr>
              <a:t>Segouin</a:t>
            </a:r>
            <a:r>
              <a:rPr lang="fr-FR" sz="2800" b="1" dirty="0" smtClean="0">
                <a:solidFill>
                  <a:srgbClr val="FFFF00"/>
                </a:solidFill>
              </a:rPr>
              <a:t> ENSP 2006 </a:t>
            </a:r>
            <a:br>
              <a:rPr lang="fr-FR" sz="2800" b="1" dirty="0" smtClean="0">
                <a:solidFill>
                  <a:srgbClr val="FFFF00"/>
                </a:solidFill>
              </a:rPr>
            </a:br>
            <a:r>
              <a:rPr lang="fr-FR" sz="2700" b="1" i="1" dirty="0" smtClean="0">
                <a:solidFill>
                  <a:srgbClr val="FFFF00"/>
                </a:solidFill>
              </a:rPr>
              <a:t/>
            </a:r>
            <a:br>
              <a:rPr lang="fr-FR" sz="2700" b="1" i="1" dirty="0" smtClean="0">
                <a:solidFill>
                  <a:srgbClr val="FFFF00"/>
                </a:solidFill>
              </a:rPr>
            </a:br>
            <a:endParaRPr lang="fr-FR" sz="2700" b="1" i="1" dirty="0">
              <a:solidFill>
                <a:srgbClr val="FFFF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2500306"/>
            <a:ext cx="9001156" cy="50006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4000" b="1" dirty="0" smtClean="0"/>
              <a:t>1920 </a:t>
            </a:r>
            <a:r>
              <a:rPr lang="fr-FR" sz="3400" b="1" dirty="0" smtClean="0"/>
              <a:t>: « </a:t>
            </a:r>
            <a:r>
              <a:rPr lang="fr-FR" sz="4600" b="1" dirty="0" smtClean="0">
                <a:solidFill>
                  <a:srgbClr val="FFFF00"/>
                </a:solidFill>
              </a:rPr>
              <a:t>médecins hygiénistes</a:t>
            </a:r>
            <a:r>
              <a:rPr lang="fr-FR" sz="3400" b="1" dirty="0" smtClean="0">
                <a:solidFill>
                  <a:srgbClr val="FFFF00"/>
                </a:solidFill>
              </a:rPr>
              <a:t>…</a:t>
            </a:r>
            <a:r>
              <a:rPr lang="fr-FR" sz="2800" b="1" dirty="0" smtClean="0">
                <a:solidFill>
                  <a:srgbClr val="FFFF00"/>
                </a:solidFill>
              </a:rPr>
              <a:t>tous les ministères font de l’hygiène et le ministère de l’hygiène fait le reste » … gouvernance/</a:t>
            </a:r>
            <a:r>
              <a:rPr lang="fr-FR" sz="3400" b="1" dirty="0" smtClean="0">
                <a:solidFill>
                  <a:srgbClr val="FFFF00"/>
                </a:solidFill>
              </a:rPr>
              <a:t>leadership Hygiène ?</a:t>
            </a:r>
          </a:p>
          <a:p>
            <a:pPr algn="just">
              <a:buNone/>
            </a:pPr>
            <a:endParaRPr lang="fr-FR" sz="3400" b="1" dirty="0" smtClean="0">
              <a:solidFill>
                <a:srgbClr val="FFFF00"/>
              </a:solidFill>
            </a:endParaRPr>
          </a:p>
          <a:p>
            <a:pPr algn="just">
              <a:buNone/>
            </a:pPr>
            <a:r>
              <a:rPr lang="fr-FR" sz="3100" b="1" i="1" dirty="0" smtClean="0"/>
              <a:t>1924 « office National d’Hygiène Sociale », </a:t>
            </a:r>
            <a:r>
              <a:rPr lang="fr-FR" sz="3100" b="1" i="1" dirty="0" err="1" smtClean="0"/>
              <a:t>Rockfeller</a:t>
            </a:r>
            <a:r>
              <a:rPr lang="fr-FR" sz="3100" b="1" i="1" dirty="0" smtClean="0"/>
              <a:t> faute </a:t>
            </a:r>
            <a:r>
              <a:rPr lang="fr-FR" sz="3100" b="1" i="1" dirty="0" smtClean="0">
                <a:solidFill>
                  <a:srgbClr val="FFFF00"/>
                </a:solidFill>
              </a:rPr>
              <a:t>de </a:t>
            </a:r>
            <a:r>
              <a:rPr lang="fr-FR" sz="4000" b="1" dirty="0" smtClean="0">
                <a:solidFill>
                  <a:srgbClr val="FFFF00"/>
                </a:solidFill>
              </a:rPr>
              <a:t>leadership professionnel</a:t>
            </a:r>
            <a:r>
              <a:rPr lang="fr-FR" sz="4000" b="1" dirty="0" smtClean="0"/>
              <a:t>…</a:t>
            </a:r>
            <a:endParaRPr lang="fr-FR" sz="3400" b="1" dirty="0" smtClean="0"/>
          </a:p>
          <a:p>
            <a:pPr lvl="0" algn="just">
              <a:buNone/>
            </a:pPr>
            <a:endParaRPr lang="fr-FR" sz="2600" i="1" dirty="0"/>
          </a:p>
        </p:txBody>
      </p:sp>
    </p:spTree>
  </p:cSld>
  <p:clrMapOvr>
    <a:masterClrMapping/>
  </p:clrMapOvr>
  <p:transition advTm="875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12474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Eléments de trajectoire avant 1999</a:t>
            </a:r>
            <a:br>
              <a:rPr lang="fr-FR" dirty="0" smtClean="0"/>
            </a:br>
            <a:r>
              <a:rPr lang="fr-FR" sz="2700" dirty="0" smtClean="0"/>
              <a:t>quelques textes illustratifs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124744"/>
            <a:ext cx="8750776" cy="544752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b="1" dirty="0" smtClean="0"/>
              <a:t>Loi du 18 </a:t>
            </a:r>
            <a:r>
              <a:rPr lang="fr-FR" b="1" dirty="0" smtClean="0">
                <a:solidFill>
                  <a:srgbClr val="FFFF00"/>
                </a:solidFill>
              </a:rPr>
              <a:t>septembre1940 « étatisation du médecin fonctionnaire </a:t>
            </a:r>
            <a:r>
              <a:rPr lang="fr-FR" b="1" dirty="0" smtClean="0"/>
              <a:t>»</a:t>
            </a:r>
            <a:r>
              <a:rPr lang="fr-FR" dirty="0" smtClean="0"/>
              <a:t>,  </a:t>
            </a:r>
            <a:r>
              <a:rPr lang="fr-FR" dirty="0" smtClean="0">
                <a:solidFill>
                  <a:srgbClr val="FFFF00"/>
                </a:solidFill>
              </a:rPr>
              <a:t>lien avec le pouvoir central… </a:t>
            </a:r>
            <a:r>
              <a:rPr lang="fr-FR" sz="2600" dirty="0" smtClean="0"/>
              <a:t>Ordonnance 04/02/1959 (règles concours, avancement fonctionnaires…) catégorie A,</a:t>
            </a:r>
            <a:endParaRPr lang="fr-FR" dirty="0" smtClean="0"/>
          </a:p>
          <a:p>
            <a:pPr algn="ctr">
              <a:buNone/>
            </a:pPr>
            <a:r>
              <a:rPr lang="fr-FR" dirty="0" smtClean="0"/>
              <a:t> …</a:t>
            </a:r>
            <a:r>
              <a:rPr lang="fr-FR" dirty="0" smtClean="0">
                <a:solidFill>
                  <a:srgbClr val="FFFF00"/>
                </a:solidFill>
              </a:rPr>
              <a:t>conseiller auprès du décideur </a:t>
            </a:r>
            <a:r>
              <a:rPr lang="fr-FR" dirty="0" smtClean="0"/>
              <a:t>…</a:t>
            </a:r>
          </a:p>
          <a:p>
            <a:pPr algn="just">
              <a:buNone/>
            </a:pPr>
            <a:r>
              <a:rPr lang="fr-FR" u="sng" dirty="0" smtClean="0"/>
              <a:t>Décret </a:t>
            </a:r>
            <a:r>
              <a:rPr lang="fr-FR" u="sng" dirty="0" smtClean="0">
                <a:solidFill>
                  <a:srgbClr val="FFFF00"/>
                </a:solidFill>
              </a:rPr>
              <a:t>1964</a:t>
            </a:r>
            <a:r>
              <a:rPr lang="fr-FR" dirty="0" smtClean="0">
                <a:solidFill>
                  <a:srgbClr val="FFFF00"/>
                </a:solidFill>
              </a:rPr>
              <a:t> : « les</a:t>
            </a:r>
            <a:r>
              <a:rPr lang="fr-FR" b="1" dirty="0" smtClean="0">
                <a:solidFill>
                  <a:srgbClr val="FFFF00"/>
                </a:solidFill>
              </a:rPr>
              <a:t> médecins de la </a:t>
            </a:r>
            <a:r>
              <a:rPr lang="fr-FR" b="1" u="sng" dirty="0" smtClean="0">
                <a:solidFill>
                  <a:srgbClr val="FFFF00"/>
                </a:solidFill>
              </a:rPr>
              <a:t>santé publique</a:t>
            </a:r>
            <a:r>
              <a:rPr lang="fr-FR" dirty="0" smtClean="0">
                <a:solidFill>
                  <a:srgbClr val="FFFF00"/>
                </a:solidFill>
              </a:rPr>
              <a:t>… »</a:t>
            </a:r>
          </a:p>
          <a:p>
            <a:pPr algn="just">
              <a:buNone/>
            </a:pPr>
            <a:r>
              <a:rPr lang="fr-FR" u="sng" dirty="0" smtClean="0"/>
              <a:t>Décret </a:t>
            </a:r>
            <a:r>
              <a:rPr lang="fr-FR" u="sng" dirty="0" smtClean="0">
                <a:solidFill>
                  <a:srgbClr val="FFFF00"/>
                </a:solidFill>
              </a:rPr>
              <a:t>1973</a:t>
            </a:r>
            <a:r>
              <a:rPr lang="fr-FR" dirty="0" smtClean="0">
                <a:solidFill>
                  <a:srgbClr val="FFFF00"/>
                </a:solidFill>
              </a:rPr>
              <a:t> : institue les </a:t>
            </a:r>
            <a:r>
              <a:rPr lang="fr-FR" b="1" dirty="0" smtClean="0">
                <a:solidFill>
                  <a:srgbClr val="FFFF00"/>
                </a:solidFill>
              </a:rPr>
              <a:t>médecins </a:t>
            </a:r>
            <a:r>
              <a:rPr lang="fr-FR" b="1" u="sng" dirty="0" smtClean="0">
                <a:solidFill>
                  <a:srgbClr val="FFFF00"/>
                </a:solidFill>
              </a:rPr>
              <a:t>inspecteurs</a:t>
            </a:r>
            <a:r>
              <a:rPr lang="fr-FR" b="1" dirty="0" smtClean="0">
                <a:solidFill>
                  <a:srgbClr val="FFFF00"/>
                </a:solidFill>
              </a:rPr>
              <a:t> de la santé</a:t>
            </a:r>
            <a:r>
              <a:rPr lang="fr-FR" b="1" dirty="0" smtClean="0">
                <a:solidFill>
                  <a:srgbClr val="ED33E0"/>
                </a:solidFill>
              </a:rPr>
              <a:t> </a:t>
            </a:r>
            <a:r>
              <a:rPr lang="fr-FR" dirty="0" smtClean="0"/>
              <a:t>…titulaires d’un diplôme de santé publique d’état (ENSP), nommés par le </a:t>
            </a:r>
            <a:r>
              <a:rPr lang="fr-FR" dirty="0" err="1" smtClean="0"/>
              <a:t>Pdt</a:t>
            </a:r>
            <a:r>
              <a:rPr lang="fr-FR" dirty="0" smtClean="0"/>
              <a:t> de la République</a:t>
            </a:r>
          </a:p>
          <a:p>
            <a:pPr algn="just">
              <a:buNone/>
            </a:pPr>
            <a:r>
              <a:rPr lang="fr-FR" u="sng" dirty="0" smtClean="0"/>
              <a:t>Décret </a:t>
            </a:r>
            <a:r>
              <a:rPr lang="fr-FR" u="sng" dirty="0" smtClean="0">
                <a:solidFill>
                  <a:srgbClr val="FFFF00"/>
                </a:solidFill>
              </a:rPr>
              <a:t>1993</a:t>
            </a:r>
            <a:r>
              <a:rPr lang="fr-FR" dirty="0" smtClean="0">
                <a:solidFill>
                  <a:srgbClr val="FFFF00"/>
                </a:solidFill>
              </a:rPr>
              <a:t> : institue les </a:t>
            </a:r>
            <a:r>
              <a:rPr lang="fr-FR" b="1" dirty="0" smtClean="0">
                <a:solidFill>
                  <a:srgbClr val="FFFF00"/>
                </a:solidFill>
              </a:rPr>
              <a:t>médecins</a:t>
            </a:r>
            <a:r>
              <a:rPr lang="fr-FR" b="1" u="sng" dirty="0" smtClean="0">
                <a:solidFill>
                  <a:srgbClr val="FFFF00"/>
                </a:solidFill>
              </a:rPr>
              <a:t> inspecteurs de la santé publique </a:t>
            </a:r>
            <a:r>
              <a:rPr lang="fr-FR" u="sng" dirty="0" smtClean="0"/>
              <a:t>; </a:t>
            </a:r>
            <a:r>
              <a:rPr lang="fr-FR" dirty="0" smtClean="0"/>
              <a:t>« justifier d'une formation ou d'une expérience en santé publique »</a:t>
            </a:r>
          </a:p>
        </p:txBody>
      </p:sp>
    </p:spTree>
  </p:cSld>
  <p:clrMapOvr>
    <a:masterClrMapping/>
  </p:clrMapOvr>
  <p:transition advTm="71527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fr-FR" dirty="0" smtClean="0"/>
              <a:t>Evolutions récentes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dirty="0" smtClean="0"/>
              <a:t>Années 90-2000: </a:t>
            </a:r>
            <a:br>
              <a:rPr lang="fr-FR" sz="2800" dirty="0" smtClean="0"/>
            </a:br>
            <a:r>
              <a:rPr lang="fr-FR" sz="2800" dirty="0" smtClean="0"/>
              <a:t>solutions évoquées :  </a:t>
            </a:r>
            <a:r>
              <a:rPr lang="fr-FR" sz="2800" dirty="0" smtClean="0">
                <a:solidFill>
                  <a:srgbClr val="FFFF00"/>
                </a:solidFill>
              </a:rPr>
              <a:t>fusion des corps </a:t>
            </a:r>
            <a:r>
              <a:rPr lang="fr-FR" sz="2800" dirty="0" smtClean="0"/>
              <a:t>(PH, PHISP, IGS…), </a:t>
            </a:r>
            <a:r>
              <a:rPr lang="fr-FR" sz="2400" dirty="0" smtClean="0"/>
              <a:t>s’agissant des compétences métiers… fusion ou articulation?</a:t>
            </a:r>
          </a:p>
          <a:p>
            <a:pPr algn="just">
              <a:buNone/>
            </a:pPr>
            <a:r>
              <a:rPr lang="fr-FR" sz="2800" dirty="0" smtClean="0">
                <a:solidFill>
                  <a:srgbClr val="FFFF00"/>
                </a:solidFill>
              </a:rPr>
              <a:t>2010 les ARS</a:t>
            </a:r>
            <a:r>
              <a:rPr lang="fr-FR" sz="2800" dirty="0" smtClean="0"/>
              <a:t>: </a:t>
            </a:r>
          </a:p>
          <a:p>
            <a:pPr lvl="1" algn="just"/>
            <a:r>
              <a:rPr lang="fr-FR" sz="2400" dirty="0" smtClean="0"/>
              <a:t>en 2012: 342 MISP + </a:t>
            </a:r>
            <a:r>
              <a:rPr lang="fr-FR" sz="2400" dirty="0" smtClean="0">
                <a:solidFill>
                  <a:srgbClr val="FFFF00"/>
                </a:solidFill>
              </a:rPr>
              <a:t>201 Praticiens Conseils + 64 contractuels</a:t>
            </a:r>
          </a:p>
          <a:p>
            <a:pPr lvl="1" algn="just"/>
            <a:r>
              <a:rPr lang="fr-FR" sz="2400" dirty="0" smtClean="0"/>
              <a:t>En 2013: </a:t>
            </a:r>
            <a:r>
              <a:rPr lang="fr-FR" sz="2400" dirty="0" smtClean="0">
                <a:solidFill>
                  <a:srgbClr val="FFFF00"/>
                </a:solidFill>
              </a:rPr>
              <a:t>Groupe de travail </a:t>
            </a:r>
            <a:r>
              <a:rPr lang="fr-FR" sz="2400" dirty="0" smtClean="0"/>
              <a:t>SGM, quelques représentants </a:t>
            </a:r>
          </a:p>
          <a:p>
            <a:pPr lvl="2" algn="just"/>
            <a:r>
              <a:rPr lang="fr-FR" sz="2000" dirty="0" smtClean="0"/>
              <a:t>des </a:t>
            </a:r>
            <a:r>
              <a:rPr lang="fr-FR" sz="2000" dirty="0" err="1" smtClean="0"/>
              <a:t>DGs</a:t>
            </a:r>
            <a:r>
              <a:rPr lang="fr-FR" sz="2000" dirty="0" smtClean="0"/>
              <a:t> ARS (dont médecins non MISP), </a:t>
            </a:r>
          </a:p>
          <a:p>
            <a:pPr lvl="2" algn="just"/>
            <a:r>
              <a:rPr lang="fr-FR" sz="2000" dirty="0" smtClean="0"/>
              <a:t>DRH, Directions centrales, </a:t>
            </a:r>
          </a:p>
          <a:p>
            <a:pPr lvl="2" algn="just"/>
            <a:r>
              <a:rPr lang="fr-FR" sz="2000" dirty="0" smtClean="0"/>
              <a:t>Syndicats MISP et PC, </a:t>
            </a:r>
          </a:p>
          <a:p>
            <a:pPr lvl="2" algn="just"/>
            <a:r>
              <a:rPr lang="fr-FR" sz="2000" dirty="0" smtClean="0"/>
              <a:t>AMISP: « situation des médecins en ARS »</a:t>
            </a:r>
          </a:p>
        </p:txBody>
      </p:sp>
    </p:spTree>
  </p:cSld>
  <p:clrMapOvr>
    <a:masterClrMapping/>
  </p:clrMapOvr>
  <p:transition advTm="121244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1196752"/>
          </a:xfrm>
        </p:spPr>
        <p:txBody>
          <a:bodyPr>
            <a:normAutofit fontScale="90000"/>
          </a:bodyPr>
          <a:lstStyle/>
          <a:p>
            <a:r>
              <a:rPr lang="fr-FR" sz="3100" dirty="0" smtClean="0"/>
              <a:t>Cour des comptes juillet 2013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L’organisation territoriale de l’Etat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48978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fr-FR" sz="2000" b="1" dirty="0" smtClean="0">
                <a:solidFill>
                  <a:srgbClr val="FFFF00"/>
                </a:solidFill>
              </a:rPr>
              <a:t>baisse constante des effectifs 	           difficultés à assurer l’ensemble des fonctions régaliennes (inspection, contrôle) et des missions d’évaluation des politiques publiques</a:t>
            </a:r>
          </a:p>
          <a:p>
            <a:pPr lvl="0" algn="just">
              <a:spcBef>
                <a:spcPts val="0"/>
              </a:spcBef>
            </a:pPr>
            <a:r>
              <a:rPr lang="fr-FR" sz="2000" dirty="0" smtClean="0"/>
              <a:t>Les administrations centrales ont une </a:t>
            </a:r>
            <a:r>
              <a:rPr lang="fr-FR" sz="2000" b="1" dirty="0" smtClean="0">
                <a:solidFill>
                  <a:srgbClr val="FFFF00"/>
                </a:solidFill>
              </a:rPr>
              <a:t>connaissance limitée des  métiers </a:t>
            </a:r>
            <a:r>
              <a:rPr lang="fr-FR" sz="2000" dirty="0" smtClean="0"/>
              <a:t>(RIME) (p173)</a:t>
            </a:r>
          </a:p>
          <a:p>
            <a:pPr lvl="0" algn="just">
              <a:spcBef>
                <a:spcPts val="0"/>
              </a:spcBef>
            </a:pPr>
            <a:r>
              <a:rPr lang="fr-FR" sz="2000" dirty="0" smtClean="0"/>
              <a:t>L’</a:t>
            </a:r>
            <a:r>
              <a:rPr lang="fr-FR" sz="2000" b="1" dirty="0" smtClean="0">
                <a:solidFill>
                  <a:srgbClr val="FFFF00"/>
                </a:solidFill>
              </a:rPr>
              <a:t>attractivité</a:t>
            </a:r>
            <a:r>
              <a:rPr lang="fr-FR" sz="2000" b="1" dirty="0" smtClean="0">
                <a:solidFill>
                  <a:srgbClr val="ED33E0"/>
                </a:solidFill>
              </a:rPr>
              <a:t> </a:t>
            </a:r>
            <a:r>
              <a:rPr lang="fr-FR" sz="2000" dirty="0" smtClean="0"/>
              <a:t>d’un emploi en (DT) dépend de la </a:t>
            </a:r>
            <a:r>
              <a:rPr lang="fr-FR" sz="2000" b="1" dirty="0" smtClean="0">
                <a:solidFill>
                  <a:srgbClr val="FFFF00"/>
                </a:solidFill>
              </a:rPr>
              <a:t>capacité d’initiative, rapidité dans la prise de décisions, des liaisons directes et rapides avec l’échelon supérieur </a:t>
            </a:r>
            <a:r>
              <a:rPr lang="fr-FR" sz="2000" dirty="0" smtClean="0"/>
              <a:t>(p188)</a:t>
            </a:r>
          </a:p>
          <a:p>
            <a:pPr lvl="0" algn="just">
              <a:spcBef>
                <a:spcPts val="0"/>
              </a:spcBef>
            </a:pPr>
            <a:r>
              <a:rPr lang="fr-FR" sz="2000" dirty="0" smtClean="0">
                <a:solidFill>
                  <a:srgbClr val="FFFF00"/>
                </a:solidFill>
              </a:rPr>
              <a:t>La réduction des corps à faibles effectifs : </a:t>
            </a:r>
            <a:r>
              <a:rPr lang="fr-FR" sz="2000" b="1" dirty="0" smtClean="0">
                <a:solidFill>
                  <a:srgbClr val="FFFF00"/>
                </a:solidFill>
              </a:rPr>
              <a:t>un dilemme entre réduction des dépenses à court terme</a:t>
            </a:r>
            <a:r>
              <a:rPr lang="fr-FR" sz="2000" b="1" dirty="0" smtClean="0"/>
              <a:t> </a:t>
            </a:r>
            <a:r>
              <a:rPr lang="fr-FR" sz="2000" dirty="0" smtClean="0"/>
              <a:t>( quid des coûts p181), et </a:t>
            </a:r>
            <a:r>
              <a:rPr lang="fr-FR" sz="2000" b="1" dirty="0" smtClean="0">
                <a:solidFill>
                  <a:srgbClr val="FFFF00"/>
                </a:solidFill>
              </a:rPr>
              <a:t>« </a:t>
            </a:r>
            <a:r>
              <a:rPr lang="fr-FR" sz="2000" b="1" i="1" dirty="0" smtClean="0">
                <a:solidFill>
                  <a:srgbClr val="FFFF00"/>
                </a:solidFill>
              </a:rPr>
              <a:t>le risque de perdre des </a:t>
            </a:r>
            <a:r>
              <a:rPr lang="fr-FR" sz="2000" b="1" i="1" u="sng" dirty="0" smtClean="0">
                <a:solidFill>
                  <a:srgbClr val="FFFF00"/>
                </a:solidFill>
              </a:rPr>
              <a:t>compétences métiers</a:t>
            </a:r>
            <a:r>
              <a:rPr lang="fr-FR" sz="2000" dirty="0" smtClean="0"/>
              <a:t> » (p196) </a:t>
            </a:r>
          </a:p>
          <a:p>
            <a:pPr lvl="0" algn="just">
              <a:spcBef>
                <a:spcPts val="0"/>
              </a:spcBef>
              <a:buNone/>
            </a:pPr>
            <a:endParaRPr lang="fr-FR" sz="2400" dirty="0" smtClean="0"/>
          </a:p>
          <a:p>
            <a:pPr lvl="0" algn="just">
              <a:spcBef>
                <a:spcPts val="0"/>
              </a:spcBef>
            </a:pPr>
            <a:r>
              <a:rPr lang="fr-FR" sz="2400" dirty="0" smtClean="0"/>
              <a:t>Pour des échanges techniques, comme pour l’élaboration de documents de travail</a:t>
            </a:r>
            <a:r>
              <a:rPr lang="fr-FR" sz="2400" b="1" dirty="0" smtClean="0">
                <a:solidFill>
                  <a:srgbClr val="FFFF00"/>
                </a:solidFill>
              </a:rPr>
              <a:t>,  « le débat entre spécialistes est nécessaire » </a:t>
            </a:r>
            <a:r>
              <a:rPr lang="fr-FR" sz="2400" dirty="0" smtClean="0"/>
              <a:t>(p 140)</a:t>
            </a:r>
          </a:p>
        </p:txBody>
      </p:sp>
      <p:sp>
        <p:nvSpPr>
          <p:cNvPr id="5" name="Flèche droite 4"/>
          <p:cNvSpPr/>
          <p:nvPr/>
        </p:nvSpPr>
        <p:spPr>
          <a:xfrm>
            <a:off x="3851920" y="1273841"/>
            <a:ext cx="46805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8873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2013: Groupe de travail</a:t>
            </a:r>
            <a:br>
              <a:rPr lang="fr-FR" dirty="0" smtClean="0"/>
            </a:br>
            <a:r>
              <a:rPr lang="fr-FR" dirty="0" smtClean="0"/>
              <a:t>« situation des médecins en ARS »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856984" cy="5733256"/>
          </a:xfrm>
        </p:spPr>
        <p:txBody>
          <a:bodyPr>
            <a:normAutofit/>
          </a:bodyPr>
          <a:lstStyle/>
          <a:p>
            <a:pPr algn="just"/>
            <a:endParaRPr lang="fr-FR" sz="3000" dirty="0" smtClean="0"/>
          </a:p>
          <a:p>
            <a:pPr algn="just"/>
            <a:r>
              <a:rPr lang="fr-FR" sz="2400" dirty="0" smtClean="0"/>
              <a:t>attractivité d’un métier au-delà des ARS? cœur de métier ARS?</a:t>
            </a:r>
          </a:p>
          <a:p>
            <a:pPr algn="just"/>
            <a:r>
              <a:rPr lang="fr-FR" sz="2400" dirty="0" smtClean="0"/>
              <a:t>Toilettage ARS (MAP)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3000" b="1" dirty="0" smtClean="0">
                <a:solidFill>
                  <a:srgbClr val="FFFF00"/>
                </a:solidFill>
              </a:rPr>
              <a:t>« Compétences médicales »:  </a:t>
            </a:r>
            <a:r>
              <a:rPr lang="fr-FR" sz="3000" dirty="0" smtClean="0"/>
              <a:t>seule demande des décideurs en ARS</a:t>
            </a:r>
          </a:p>
          <a:p>
            <a:pPr lvl="2">
              <a:buFont typeface="Wingdings" pitchFamily="2" charset="2"/>
              <a:buChar char="ü"/>
            </a:pPr>
            <a:r>
              <a:rPr lang="fr-FR" dirty="0" smtClean="0">
                <a:solidFill>
                  <a:srgbClr val="FFFF00"/>
                </a:solidFill>
              </a:rPr>
              <a:t>quelle place pour les savoirs de santé publique portés par les médecins dans un ministère de la santé? (circulaire de 99…)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rgbClr val="FFFF00"/>
                </a:solidFill>
              </a:rPr>
              <a:t>quelle vision de la santé publique?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ransition advTm="13158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765868"/>
          </a:xfrm>
        </p:spPr>
        <p:txBody>
          <a:bodyPr/>
          <a:lstStyle/>
          <a:p>
            <a:r>
              <a:rPr lang="fr-FR" dirty="0" smtClean="0"/>
              <a:t>Questions et propositions </a:t>
            </a:r>
            <a:r>
              <a:rPr lang="fr-FR" sz="3200" dirty="0" smtClean="0"/>
              <a:t>1/2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908720"/>
            <a:ext cx="8607330" cy="5734990"/>
          </a:xfrm>
        </p:spPr>
        <p:txBody>
          <a:bodyPr>
            <a:noAutofit/>
          </a:bodyPr>
          <a:lstStyle/>
          <a:p>
            <a:pPr lvl="0"/>
            <a:r>
              <a:rPr lang="fr-FR" sz="2400" dirty="0" smtClean="0">
                <a:solidFill>
                  <a:srgbClr val="FFFF00"/>
                </a:solidFill>
              </a:rPr>
              <a:t>Posture d’expert : quelle  indépendance professionnelle, </a:t>
            </a:r>
            <a:r>
              <a:rPr lang="fr-FR" sz="2400" dirty="0" smtClean="0"/>
              <a:t>en lien avec la responsabilité du MISP dans les textes qui le visent ? Répondre à des questions qui ne lui sont pas posées ?</a:t>
            </a:r>
          </a:p>
          <a:p>
            <a:pPr lvl="0">
              <a:buNone/>
            </a:pPr>
            <a:endParaRPr lang="fr-FR" sz="2400" dirty="0" smtClean="0"/>
          </a:p>
          <a:p>
            <a:r>
              <a:rPr lang="fr-FR" sz="2400" dirty="0" smtClean="0">
                <a:solidFill>
                  <a:srgbClr val="FFFF00"/>
                </a:solidFill>
              </a:rPr>
              <a:t>Médical             santé publique : </a:t>
            </a:r>
            <a:r>
              <a:rPr lang="fr-FR" sz="2400" dirty="0" smtClean="0"/>
              <a:t>place d’un </a:t>
            </a:r>
            <a:r>
              <a:rPr lang="fr-FR" sz="2400" dirty="0" smtClean="0">
                <a:solidFill>
                  <a:srgbClr val="FFFF00"/>
                </a:solidFill>
              </a:rPr>
              <a:t>leadership en santé publique</a:t>
            </a:r>
            <a:r>
              <a:rPr lang="fr-FR" sz="2400" dirty="0" smtClean="0"/>
              <a:t> ?.. </a:t>
            </a:r>
            <a:r>
              <a:rPr lang="fr-FR" sz="2400" dirty="0" smtClean="0">
                <a:solidFill>
                  <a:srgbClr val="FFFF00"/>
                </a:solidFill>
              </a:rPr>
              <a:t>Une vision partagée de la santé publique et du périmètre d’action de l’Etat…</a:t>
            </a:r>
          </a:p>
          <a:p>
            <a:pPr>
              <a:buNone/>
            </a:pPr>
            <a:endParaRPr lang="fr-FR" sz="2400" dirty="0" smtClean="0">
              <a:solidFill>
                <a:srgbClr val="FFFF00"/>
              </a:solidFill>
            </a:endParaRPr>
          </a:p>
          <a:p>
            <a:r>
              <a:rPr lang="fr-FR" sz="2400" dirty="0" smtClean="0">
                <a:solidFill>
                  <a:srgbClr val="FFFF00"/>
                </a:solidFill>
              </a:rPr>
              <a:t>Technique signifie-t-il subalterne/exécutant ?  </a:t>
            </a:r>
          </a:p>
          <a:p>
            <a:pPr>
              <a:buNone/>
            </a:pPr>
            <a:endParaRPr lang="fr-FR" sz="2400" i="1" dirty="0" smtClean="0">
              <a:solidFill>
                <a:srgbClr val="FFFF00"/>
              </a:solidFill>
            </a:endParaRPr>
          </a:p>
          <a:p>
            <a:pPr lvl="0"/>
            <a:r>
              <a:rPr lang="fr-FR" sz="2400" dirty="0" smtClean="0"/>
              <a:t>Parle-t-on de </a:t>
            </a:r>
            <a:r>
              <a:rPr lang="fr-FR" sz="2400" dirty="0" smtClean="0">
                <a:solidFill>
                  <a:srgbClr val="FFFF00"/>
                </a:solidFill>
              </a:rPr>
              <a:t>compétences « savoirs » </a:t>
            </a:r>
            <a:r>
              <a:rPr lang="fr-FR" sz="2400" dirty="0" smtClean="0"/>
              <a:t>(domaine des RH/formations) ou de </a:t>
            </a:r>
            <a:r>
              <a:rPr lang="fr-FR" sz="2400" dirty="0" smtClean="0">
                <a:solidFill>
                  <a:srgbClr val="FFFF00"/>
                </a:solidFill>
              </a:rPr>
              <a:t>compétences « attributions » </a:t>
            </a:r>
            <a:r>
              <a:rPr lang="fr-FR" sz="2400" dirty="0" smtClean="0"/>
              <a:t>(domaine des sciences de l’administration)</a:t>
            </a:r>
          </a:p>
        </p:txBody>
      </p:sp>
      <p:sp>
        <p:nvSpPr>
          <p:cNvPr id="5" name="Différent de 3"/>
          <p:cNvSpPr/>
          <p:nvPr/>
        </p:nvSpPr>
        <p:spPr>
          <a:xfrm>
            <a:off x="2071670" y="2643182"/>
            <a:ext cx="428628" cy="285752"/>
          </a:xfrm>
          <a:prstGeom prst="mathNot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Tm="48219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2328</TotalTime>
  <Words>182</Words>
  <Application>Microsoft Office PowerPoint</Application>
  <PresentationFormat>On-screen Show (4:3)</PresentationFormat>
  <Paragraphs>81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Médecin de santé publique dans les agences et administrations de l’état</vt:lpstr>
      <vt:lpstr>Missions des MISP </vt:lpstr>
      <vt:lpstr>Un métier en difficulté démographique</vt:lpstr>
      <vt:lpstr>Eléments de trajectoire avant 1999*  Médecins de santé publique/ P.H.Bréchat, E.Salines, C Segouin ENSP 2006   </vt:lpstr>
      <vt:lpstr>Eléments de trajectoire avant 1999 quelques textes illustratifs</vt:lpstr>
      <vt:lpstr>Evolutions récentes</vt:lpstr>
      <vt:lpstr>Cour des comptes juillet 2013 L’organisation territoriale de l’Etat</vt:lpstr>
      <vt:lpstr>2013: Groupe de travail « situation des médecins en ARS »</vt:lpstr>
      <vt:lpstr>Questions et propositions 1/2</vt:lpstr>
      <vt:lpstr>Questions et propositions 2/2</vt:lpstr>
      <vt:lpstr>Conclusion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Médecin de santé publique dans les agences et administrations de l’état</dc:title>
  <dc:creator>842763</dc:creator>
  <cp:lastModifiedBy>842763</cp:lastModifiedBy>
  <cp:revision>106</cp:revision>
  <dcterms:created xsi:type="dcterms:W3CDTF">2013-08-25T17:59:04Z</dcterms:created>
  <dcterms:modified xsi:type="dcterms:W3CDTF">2013-10-19T06:40:46Z</dcterms:modified>
</cp:coreProperties>
</file>